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2"/>
  </p:notesMasterIdLst>
  <p:sldIdLst>
    <p:sldId id="259" r:id="rId2"/>
    <p:sldId id="258" r:id="rId3"/>
    <p:sldId id="271" r:id="rId4"/>
    <p:sldId id="270" r:id="rId5"/>
    <p:sldId id="266" r:id="rId6"/>
    <p:sldId id="267" r:id="rId7"/>
    <p:sldId id="268" r:id="rId8"/>
    <p:sldId id="261" r:id="rId9"/>
    <p:sldId id="257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5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D18AA-396A-45CC-B845-61A75851D798}" type="datetimeFigureOut">
              <a:rPr lang="ru-RU" smtClean="0"/>
              <a:pPr/>
              <a:t>ср 16.03.22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8691C-F686-4259-813C-45336D3A22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522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E69E6-D266-4FA3-B005-3AFD7EC4AEB7}" type="datetimeFigureOut">
              <a:rPr lang="ru-RU" smtClean="0"/>
              <a:pPr/>
              <a:t>ср 16.03.22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DB153F-FA00-48EC-8E4B-BA86218BD2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E69E6-D266-4FA3-B005-3AFD7EC4AEB7}" type="datetimeFigureOut">
              <a:rPr lang="ru-RU" smtClean="0"/>
              <a:pPr/>
              <a:t>ср 16.03.22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DB153F-FA00-48EC-8E4B-BA86218BD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E69E6-D266-4FA3-B005-3AFD7EC4AEB7}" type="datetimeFigureOut">
              <a:rPr lang="ru-RU" smtClean="0"/>
              <a:pPr/>
              <a:t>ср 16.03.22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DB153F-FA00-48EC-8E4B-BA86218BD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E69E6-D266-4FA3-B005-3AFD7EC4AEB7}" type="datetimeFigureOut">
              <a:rPr lang="ru-RU" smtClean="0"/>
              <a:pPr/>
              <a:t>ср 16.03.22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DB153F-FA00-48EC-8E4B-BA86218BD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E69E6-D266-4FA3-B005-3AFD7EC4AEB7}" type="datetimeFigureOut">
              <a:rPr lang="ru-RU" smtClean="0"/>
              <a:pPr/>
              <a:t>ср 16.03.22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DB153F-FA00-48EC-8E4B-BA86218BD2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E69E6-D266-4FA3-B005-3AFD7EC4AEB7}" type="datetimeFigureOut">
              <a:rPr lang="ru-RU" smtClean="0"/>
              <a:pPr/>
              <a:t>ср 16.03.22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DB153F-FA00-48EC-8E4B-BA86218BD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E69E6-D266-4FA3-B005-3AFD7EC4AEB7}" type="datetimeFigureOut">
              <a:rPr lang="ru-RU" smtClean="0"/>
              <a:pPr/>
              <a:t>ср 16.03.22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DB153F-FA00-48EC-8E4B-BA86218BD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E69E6-D266-4FA3-B005-3AFD7EC4AEB7}" type="datetimeFigureOut">
              <a:rPr lang="ru-RU" smtClean="0"/>
              <a:pPr/>
              <a:t>ср 16.03.22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DB153F-FA00-48EC-8E4B-BA86218BD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E69E6-D266-4FA3-B005-3AFD7EC4AEB7}" type="datetimeFigureOut">
              <a:rPr lang="ru-RU" smtClean="0"/>
              <a:pPr/>
              <a:t>ср 16.03.22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DB153F-FA00-48EC-8E4B-BA86218BD2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E69E6-D266-4FA3-B005-3AFD7EC4AEB7}" type="datetimeFigureOut">
              <a:rPr lang="ru-RU" smtClean="0"/>
              <a:pPr/>
              <a:t>ср 16.03.22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DB153F-FA00-48EC-8E4B-BA86218BD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E69E6-D266-4FA3-B005-3AFD7EC4AEB7}" type="datetimeFigureOut">
              <a:rPr lang="ru-RU" smtClean="0"/>
              <a:pPr/>
              <a:t>ср 16.03.22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DB153F-FA00-48EC-8E4B-BA86218BD2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75E69E6-D266-4FA3-B005-3AFD7EC4AEB7}" type="datetimeFigureOut">
              <a:rPr lang="ru-RU" smtClean="0"/>
              <a:pPr/>
              <a:t>ср 16.03.22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9DB153F-FA00-48EC-8E4B-BA86218BD2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oysmk.ru/anketa-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857232"/>
            <a:ext cx="6529390" cy="235745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Всероссийский проект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                  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«Мануфактура ватной игрушки для сохранения национальных традиций»</a:t>
            </a:r>
            <a:b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85346" name="Picture 2" descr="https://static.tildacdn.com/tild6164-6236-4738-a431-326664653762/pho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000108"/>
            <a:ext cx="1214414" cy="1214414"/>
          </a:xfrm>
          <a:prstGeom prst="rect">
            <a:avLst/>
          </a:prstGeom>
          <a:noFill/>
        </p:spPr>
      </p:pic>
      <p:pic>
        <p:nvPicPr>
          <p:cNvPr id="274433" name="Picture 1"/>
          <p:cNvPicPr>
            <a:picLocks noChangeAspect="1" noChangeArrowheads="1"/>
          </p:cNvPicPr>
          <p:nvPr/>
        </p:nvPicPr>
        <p:blipFill>
          <a:blip r:embed="rId3"/>
          <a:srcRect b="14487"/>
          <a:stretch>
            <a:fillRect/>
          </a:stretch>
        </p:blipFill>
        <p:spPr bwMode="auto">
          <a:xfrm>
            <a:off x="1428728" y="3429000"/>
            <a:ext cx="714380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357166"/>
            <a:ext cx="6529390" cy="71438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   Заявка на участие в проекте</a:t>
            </a:r>
          </a:p>
        </p:txBody>
      </p:sp>
      <p:pic>
        <p:nvPicPr>
          <p:cNvPr id="185346" name="Picture 2" descr="https://static.tildacdn.com/tild6164-6236-4738-a431-326664653762/pho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000108"/>
            <a:ext cx="1214414" cy="1214414"/>
          </a:xfrm>
          <a:prstGeom prst="rect">
            <a:avLst/>
          </a:prstGeom>
          <a:noFill/>
        </p:spPr>
      </p:pic>
      <p:sp>
        <p:nvSpPr>
          <p:cNvPr id="272388" name="AutoShape 4" descr="https://thumb.tildacdn.com/tild3763-6330-4637-b061-353037376265/-/resize/760x/-/format/webp/__2021_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143108" y="1500174"/>
            <a:ext cx="62151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  <a:p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3108" y="2786058"/>
            <a:ext cx="628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accent5"/>
                </a:solidFill>
                <a:hlinkClick r:id="rId3"/>
              </a:rPr>
              <a:t>https://toysmk.ru/anketa-s</a:t>
            </a:r>
            <a:endParaRPr lang="ru-RU" sz="4000" dirty="0">
              <a:solidFill>
                <a:schemeClr val="accent5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28860" y="4429132"/>
            <a:ext cx="557216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dirty="0" smtClean="0"/>
          </a:p>
          <a:p>
            <a:pPr fontAlgn="base"/>
            <a:r>
              <a:rPr lang="ru-RU" b="1" dirty="0" smtClean="0"/>
              <a:t> </a:t>
            </a:r>
            <a:r>
              <a:rPr lang="ru-RU" sz="2400" b="1" dirty="0" smtClean="0"/>
              <a:t>Ждем Вас на своих мастер-классах! 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785918" y="1857364"/>
            <a:ext cx="68580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 smtClean="0"/>
              <a:t>Заполните анкету на сайте нашей Мануфактуры и мы пришлем Вам расписание мастер-классов. 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3042" y="1357298"/>
            <a:ext cx="6529390" cy="1143008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2700" b="1" dirty="0" smtClean="0">
                <a:solidFill>
                  <a:schemeClr val="accent5"/>
                </a:solidFill>
              </a:rPr>
              <a:t>Проект " Мануфактура ватной игрушки для сохранения национальных традиций», поддержанный Фондом Президентских Грантов приглашает на бесплатное обучение</a:t>
            </a:r>
            <a:r>
              <a:rPr lang="ru-RU" sz="2700" b="1" dirty="0" smtClean="0">
                <a:solidFill>
                  <a:srgbClr val="C00000"/>
                </a:solidFill>
              </a:rPr>
              <a:t>:</a:t>
            </a:r>
            <a:r>
              <a:rPr lang="ru-RU" sz="2700" dirty="0" smtClean="0">
                <a:solidFill>
                  <a:srgbClr val="C00000"/>
                </a:solidFill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85346" name="Picture 2" descr="https://static.tildacdn.com/tild6164-6236-4738-a431-326664653762/pho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000108"/>
            <a:ext cx="1214414" cy="121441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643042" y="1571612"/>
            <a:ext cx="71438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fontAlgn="base">
              <a:buFont typeface="Wingdings" pitchFamily="2" charset="2"/>
              <a:buChar char="§"/>
            </a:pPr>
            <a:r>
              <a:rPr lang="ru-RU" sz="2400" dirty="0" smtClean="0"/>
              <a:t> Родителей детей с ОВЗ,  </a:t>
            </a:r>
          </a:p>
          <a:p>
            <a:pPr fontAlgn="base">
              <a:buFont typeface="Wingdings" pitchFamily="2" charset="2"/>
              <a:buChar char="§"/>
            </a:pPr>
            <a:r>
              <a:rPr lang="ru-RU" sz="2400" dirty="0" smtClean="0"/>
              <a:t> Многодетных мам,  </a:t>
            </a:r>
          </a:p>
          <a:p>
            <a:pPr fontAlgn="base">
              <a:buFont typeface="Wingdings" pitchFamily="2" charset="2"/>
              <a:buChar char="§"/>
            </a:pPr>
            <a:r>
              <a:rPr lang="ru-RU" sz="2400" dirty="0" smtClean="0"/>
              <a:t> Женщин 50+, потерявших работу во время пандемии</a:t>
            </a:r>
          </a:p>
          <a:p>
            <a:pPr fontAlgn="base">
              <a:buFont typeface="Wingdings" pitchFamily="2" charset="2"/>
              <a:buChar char="§"/>
            </a:pPr>
            <a:r>
              <a:rPr lang="ru-RU" sz="2400" dirty="0" smtClean="0"/>
              <a:t> Коррекционных педагогов</a:t>
            </a:r>
          </a:p>
          <a:p>
            <a:pPr fontAlgn="base">
              <a:buFont typeface="Wingdings" pitchFamily="2" charset="2"/>
              <a:buChar char="§"/>
            </a:pPr>
            <a:r>
              <a:rPr lang="ru-RU" sz="2400" dirty="0" smtClean="0"/>
              <a:t> Волонтёров</a:t>
            </a:r>
          </a:p>
          <a:p>
            <a:pPr fontAlgn="base">
              <a:buFont typeface="Wingdings" pitchFamily="2" charset="2"/>
              <a:buChar char="§"/>
            </a:pPr>
            <a:r>
              <a:rPr lang="ru-RU" sz="2400" dirty="0" smtClean="0"/>
              <a:t> Сотрудников социальных учреждений  </a:t>
            </a:r>
          </a:p>
          <a:p>
            <a:pPr fontAlgn="base">
              <a:buFont typeface="Wingdings" pitchFamily="2" charset="2"/>
              <a:buChar char="§"/>
            </a:pPr>
            <a:r>
              <a:rPr lang="ru-RU" sz="2400" dirty="0" smtClean="0"/>
              <a:t> Студентов ВУЗов, желающих в дальнейшем работать мастерами-педагогами</a:t>
            </a:r>
          </a:p>
          <a:p>
            <a:pPr fontAlgn="base"/>
            <a:r>
              <a:rPr lang="ru-RU" sz="2400" dirty="0" smtClean="0"/>
              <a:t>в родительских сообществах и социальных центрах. </a:t>
            </a:r>
          </a:p>
          <a:p>
            <a:pPr fontAlgn="base"/>
            <a:r>
              <a:rPr lang="ru-RU" sz="2400" dirty="0" smtClean="0"/>
              <a:t>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214290"/>
            <a:ext cx="6529390" cy="1143008"/>
          </a:xfrm>
        </p:spPr>
        <p:txBody>
          <a:bodyPr>
            <a:normAutofit fontScale="90000"/>
          </a:bodyPr>
          <a:lstStyle/>
          <a:p>
            <a:pPr algn="ctr" fontAlgn="base"/>
            <a:r>
              <a:rPr lang="ru-RU" sz="2700" b="1" dirty="0" smtClean="0">
                <a:solidFill>
                  <a:schemeClr val="accent5"/>
                </a:solidFill>
              </a:rPr>
              <a:t>О проекте:</a:t>
            </a:r>
            <a:r>
              <a:rPr lang="ru-RU" sz="2700" dirty="0" smtClean="0">
                <a:solidFill>
                  <a:srgbClr val="C00000"/>
                </a:solidFill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85346" name="Picture 2" descr="https://static.tildacdn.com/tild6164-6236-4738-a431-326664653762/pho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000108"/>
            <a:ext cx="1214414" cy="121441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571604" y="428604"/>
            <a:ext cx="71438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fontAlgn="base">
              <a:buFont typeface="Wingdings" pitchFamily="2" charset="2"/>
              <a:buChar char="ü"/>
            </a:pPr>
            <a:r>
              <a:rPr lang="ru-RU" sz="2000" dirty="0" smtClean="0"/>
              <a:t>Проект будет реализовываться в течении всего 2022 года. </a:t>
            </a:r>
          </a:p>
          <a:p>
            <a:pPr fontAlgn="base"/>
            <a:endParaRPr lang="ru-RU" sz="900" dirty="0" smtClean="0"/>
          </a:p>
          <a:p>
            <a:pPr fontAlgn="base">
              <a:buFont typeface="Wingdings" pitchFamily="2" charset="2"/>
              <a:buChar char="ü"/>
            </a:pPr>
            <a:r>
              <a:rPr lang="ru-RU" sz="2000" dirty="0" smtClean="0"/>
              <a:t>За это время мы проведем для вас 350 мастер-классов в </a:t>
            </a:r>
            <a:r>
              <a:rPr lang="ru-RU" sz="2000" dirty="0" err="1" smtClean="0"/>
              <a:t>онлайн</a:t>
            </a:r>
            <a:r>
              <a:rPr lang="ru-RU" sz="2000" dirty="0" smtClean="0"/>
              <a:t> и </a:t>
            </a:r>
            <a:r>
              <a:rPr lang="ru-RU" sz="2000" dirty="0" err="1" smtClean="0"/>
              <a:t>видео-режиме</a:t>
            </a:r>
            <a:r>
              <a:rPr lang="ru-RU" sz="2000" dirty="0" smtClean="0"/>
              <a:t>. </a:t>
            </a:r>
          </a:p>
          <a:p>
            <a:pPr fontAlgn="base"/>
            <a:endParaRPr lang="ru-RU" sz="900" dirty="0" smtClean="0"/>
          </a:p>
          <a:p>
            <a:pPr fontAlgn="base">
              <a:buFont typeface="Wingdings" pitchFamily="2" charset="2"/>
              <a:buChar char="ü"/>
            </a:pPr>
            <a:r>
              <a:rPr lang="ru-RU" sz="2000" dirty="0" smtClean="0"/>
              <a:t> Каждую неделю вы будете получать рассылку с расписанием наших мастер-классов на ближайшую неделю с фотографией будущей игрушки, а также списки необходимых материалов.</a:t>
            </a:r>
          </a:p>
          <a:p>
            <a:pPr fontAlgn="base"/>
            <a:endParaRPr lang="ru-RU" sz="900" dirty="0" smtClean="0"/>
          </a:p>
          <a:p>
            <a:pPr fontAlgn="base">
              <a:buFont typeface="Wingdings" pitchFamily="2" charset="2"/>
              <a:buChar char="ü"/>
            </a:pPr>
            <a:r>
              <a:rPr lang="ru-RU" sz="2000" dirty="0" smtClean="0"/>
              <a:t> Все мастер-классы проходят на платформе </a:t>
            </a:r>
            <a:r>
              <a:rPr lang="ru-RU" sz="2000" dirty="0" err="1" smtClean="0"/>
              <a:t>Zoom</a:t>
            </a:r>
            <a:r>
              <a:rPr lang="ru-RU" sz="2000" dirty="0" smtClean="0"/>
              <a:t>. </a:t>
            </a:r>
          </a:p>
          <a:p>
            <a:pPr fontAlgn="base"/>
            <a:endParaRPr lang="ru-RU" sz="900" dirty="0" smtClean="0"/>
          </a:p>
          <a:p>
            <a:pPr fontAlgn="base">
              <a:buFont typeface="Wingdings" pitchFamily="2" charset="2"/>
              <a:buChar char="ü"/>
            </a:pPr>
            <a:r>
              <a:rPr lang="ru-RU" sz="2000" dirty="0" smtClean="0"/>
              <a:t> Мастер-классы проводимые в прямом эфире в </a:t>
            </a:r>
            <a:r>
              <a:rPr lang="ru-RU" sz="2000" dirty="0" err="1" smtClean="0"/>
              <a:t>Zoom</a:t>
            </a:r>
            <a:r>
              <a:rPr lang="ru-RU" sz="2000" dirty="0" smtClean="0"/>
              <a:t> можно будет посмотреть в записи в </a:t>
            </a:r>
            <a:r>
              <a:rPr lang="ru-RU" sz="2000" dirty="0" err="1" smtClean="0"/>
              <a:t>YouTube</a:t>
            </a:r>
            <a:r>
              <a:rPr lang="ru-RU" sz="2000" dirty="0" smtClean="0"/>
              <a:t> </a:t>
            </a:r>
            <a:r>
              <a:rPr lang="ru-RU" sz="2000" dirty="0" err="1" smtClean="0"/>
              <a:t>в</a:t>
            </a:r>
            <a:r>
              <a:rPr lang="ru-RU" sz="2000" dirty="0" smtClean="0"/>
              <a:t> течении суток, </a:t>
            </a:r>
          </a:p>
          <a:p>
            <a:pPr fontAlgn="base"/>
            <a:r>
              <a:rPr lang="ru-RU" sz="2000" dirty="0" smtClean="0"/>
              <a:t>поэтому Вы сможете выполнить свои работы в удобное для Вас время. </a:t>
            </a:r>
          </a:p>
          <a:p>
            <a:pPr fontAlgn="base"/>
            <a:endParaRPr lang="ru-RU" sz="900" dirty="0" smtClean="0"/>
          </a:p>
          <a:p>
            <a:pPr fontAlgn="base">
              <a:buFont typeface="Wingdings" pitchFamily="2" charset="2"/>
              <a:buChar char="ü"/>
            </a:pPr>
            <a:r>
              <a:rPr lang="ru-RU" sz="2000" dirty="0" smtClean="0"/>
              <a:t>К нашему проекту можно присоединиться в любой момент,  </a:t>
            </a:r>
          </a:p>
          <a:p>
            <a:pPr fontAlgn="base"/>
            <a:r>
              <a:rPr lang="ru-RU" sz="2000" dirty="0" smtClean="0"/>
              <a:t>мы повторяем пройденные мастер-классы.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14610" y="0"/>
            <a:ext cx="6529390" cy="1143008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Программа обучения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185346" name="Picture 2" descr="https://static.tildacdn.com/tild6164-6236-4738-a431-326664653762/pho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000108"/>
            <a:ext cx="1214414" cy="1214414"/>
          </a:xfrm>
          <a:prstGeom prst="rect">
            <a:avLst/>
          </a:prstGeom>
          <a:noFill/>
        </p:spPr>
      </p:pic>
      <p:pic>
        <p:nvPicPr>
          <p:cNvPr id="27545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1571612"/>
            <a:ext cx="714380" cy="777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071802" y="1571612"/>
            <a:ext cx="5286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Год обучения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350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Мастер классов)</a:t>
            </a:r>
          </a:p>
          <a:p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01.09.2021 – 31.12.2022</a:t>
            </a:r>
          </a:p>
        </p:txBody>
      </p:sp>
      <p:pic>
        <p:nvPicPr>
          <p:cNvPr id="27545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2714620"/>
            <a:ext cx="713901" cy="709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071770" y="2643182"/>
            <a:ext cx="607223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Удобные форматы обучения                                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</a:rPr>
              <a:t>он-лайн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 и 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</a:rPr>
              <a:t>оф-лайн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 )</a:t>
            </a:r>
          </a:p>
          <a:p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среднее время МК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2-3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часа</a:t>
            </a:r>
            <a:endParaRPr lang="ru-RU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7545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08" y="4071942"/>
            <a:ext cx="714380" cy="705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3071770" y="3929066"/>
            <a:ext cx="60722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smtClean="0"/>
              <a:t>уровня обучения: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  базовый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  расширенный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  продвинутый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4546" y="0"/>
            <a:ext cx="6529390" cy="1143008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Базовый уровень обучения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185346" name="Picture 2" descr="https://static.tildacdn.com/tild6164-6236-4738-a431-326664653762/pho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000108"/>
            <a:ext cx="1214414" cy="121441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857356" y="1428736"/>
            <a:ext cx="607223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/>
              <a:t>Введение. История ватной </a:t>
            </a:r>
            <a:r>
              <a:rPr lang="ru-RU" sz="2200" b="1" dirty="0" smtClean="0"/>
              <a:t>игрушки</a:t>
            </a:r>
          </a:p>
          <a:p>
            <a:endParaRPr lang="ru-RU" sz="2200" b="1" dirty="0"/>
          </a:p>
          <a:p>
            <a:pPr>
              <a:buFont typeface="Wingdings" pitchFamily="2" charset="2"/>
              <a:buChar char="§"/>
            </a:pPr>
            <a:r>
              <a:rPr lang="ru-RU" sz="2200" dirty="0" smtClean="0"/>
              <a:t> </a:t>
            </a:r>
            <a:r>
              <a:rPr lang="ru-RU" sz="2400" dirty="0"/>
              <a:t>Знакомство с ватой.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/>
              <a:t> Каркас для ватной игрушки. Виды каркасов.  </a:t>
            </a:r>
            <a:r>
              <a:rPr lang="ru-RU" sz="2400" dirty="0" smtClean="0"/>
              <a:t>Способы </a:t>
            </a:r>
            <a:r>
              <a:rPr lang="ru-RU" sz="2400" dirty="0"/>
              <a:t>накручивания ваты на каркас. 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/>
              <a:t> Исполнение простейшей игрушки из ваты (гриб, шишка, морковь). 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/>
              <a:t> Понятие «Фактура поверхности</a:t>
            </a:r>
          </a:p>
          <a:p>
            <a:r>
              <a:rPr lang="ru-RU" sz="2400" dirty="0" smtClean="0"/>
              <a:t>ватной </a:t>
            </a:r>
            <a:r>
              <a:rPr lang="ru-RU" sz="2400" dirty="0"/>
              <a:t>игрушки». 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/>
              <a:t> Способы фактурирования игрушки. 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/>
              <a:t> Роспись игрушки акварельными</a:t>
            </a:r>
          </a:p>
          <a:p>
            <a:r>
              <a:rPr lang="ru-RU" sz="2400" dirty="0" smtClean="0"/>
              <a:t>красками</a:t>
            </a:r>
            <a:endParaRPr lang="ru-RU" sz="2400" dirty="0"/>
          </a:p>
        </p:txBody>
      </p:sp>
      <p:sp>
        <p:nvSpPr>
          <p:cNvPr id="289794" name="AutoShape 2" descr="https://thumb.tildacdn.com/tild3662-3531-4662-a362-333166336266/-/format/webp/646B96BA-CCB5-484E-8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897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4071942"/>
            <a:ext cx="1881185" cy="1881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4915" name="Picture 3"/>
          <p:cNvPicPr>
            <a:picLocks noChangeAspect="1" noChangeArrowheads="1"/>
          </p:cNvPicPr>
          <p:nvPr/>
        </p:nvPicPr>
        <p:blipFill>
          <a:blip r:embed="rId2"/>
          <a:srcRect r="19494"/>
          <a:stretch>
            <a:fillRect/>
          </a:stretch>
        </p:blipFill>
        <p:spPr bwMode="auto">
          <a:xfrm>
            <a:off x="6500826" y="2857496"/>
            <a:ext cx="2357454" cy="2990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0"/>
            <a:ext cx="6529390" cy="1143008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Расширенный уровень обучения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185346" name="Picture 2" descr="https://static.tildacdn.com/tild6164-6236-4738-a431-326664653762/phot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000108"/>
            <a:ext cx="1214414" cy="121441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857356" y="1428736"/>
            <a:ext cx="607223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/>
              <a:t> </a:t>
            </a:r>
            <a:r>
              <a:rPr lang="ru-RU" sz="2400" b="1" dirty="0" smtClean="0"/>
              <a:t>Животные </a:t>
            </a:r>
            <a:r>
              <a:rPr lang="ru-RU" sz="2400" b="1" dirty="0"/>
              <a:t>из </a:t>
            </a:r>
            <a:r>
              <a:rPr lang="ru-RU" sz="2400" b="1" dirty="0" smtClean="0"/>
              <a:t>ваты</a:t>
            </a:r>
          </a:p>
          <a:p>
            <a:endParaRPr lang="ru-RU" sz="2400" b="1" dirty="0"/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  Построение </a:t>
            </a:r>
            <a:r>
              <a:rPr lang="ru-RU" sz="2400" dirty="0"/>
              <a:t>каркаса из проволоки с учетом </a:t>
            </a:r>
            <a:r>
              <a:rPr lang="ru-RU" sz="2400" dirty="0" smtClean="0"/>
              <a:t> схемы </a:t>
            </a:r>
            <a:r>
              <a:rPr lang="ru-RU" sz="2400" dirty="0"/>
              <a:t>и анатомического строения животных на примере выбранного животного. </a:t>
            </a:r>
            <a:endParaRPr lang="ru-RU" sz="2400" dirty="0" smtClean="0"/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 Фигурки </a:t>
            </a:r>
            <a:r>
              <a:rPr lang="ru-RU" sz="2400" dirty="0"/>
              <a:t>животного на проволочном каркасе. </a:t>
            </a:r>
            <a:endParaRPr lang="ru-RU" sz="2400" dirty="0" smtClean="0"/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 Роспись </a:t>
            </a:r>
            <a:r>
              <a:rPr lang="ru-RU" sz="2400" dirty="0"/>
              <a:t>ватной игрушки акриловыми красками. </a:t>
            </a:r>
            <a:endParaRPr lang="ru-RU" sz="2400" dirty="0" smtClean="0"/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 Придание </a:t>
            </a:r>
            <a:r>
              <a:rPr lang="ru-RU" sz="2400" dirty="0"/>
              <a:t>фактуры с помощью живописных техник.</a:t>
            </a:r>
          </a:p>
        </p:txBody>
      </p:sp>
      <p:sp>
        <p:nvSpPr>
          <p:cNvPr id="289794" name="AutoShape 2" descr="https://thumb.tildacdn.com/tild3662-3531-4662-a362-333166336266/-/format/webp/646B96BA-CCB5-484E-8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4914" name="AutoShape 2" descr="https://thumb.tildacdn.com/tild3662-3531-4662-a362-333166336266/-/format/webp/646B96BA-CCB5-484E-8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0"/>
            <a:ext cx="6529390" cy="1143008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Продвинутый уровень обучения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185346" name="Picture 2" descr="https://static.tildacdn.com/tild6164-6236-4738-a431-326664653762/pho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000108"/>
            <a:ext cx="1214414" cy="1214414"/>
          </a:xfrm>
          <a:prstGeom prst="rect">
            <a:avLst/>
          </a:prstGeom>
          <a:noFill/>
        </p:spPr>
      </p:pic>
      <p:sp>
        <p:nvSpPr>
          <p:cNvPr id="289794" name="AutoShape 2" descr="https://thumb.tildacdn.com/tild3662-3531-4662-a362-333166336266/-/format/webp/646B96BA-CCB5-484E-8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4914" name="AutoShape 2" descr="https://thumb.tildacdn.com/tild3662-3531-4662-a362-333166336266/-/format/webp/646B96BA-CCB5-484E-8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9593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3429000"/>
            <a:ext cx="2571768" cy="2661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1857356" y="1428736"/>
            <a:ext cx="607223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/>
              <a:t> </a:t>
            </a:r>
            <a:r>
              <a:rPr lang="ru-RU" sz="2400" b="1" dirty="0" smtClean="0"/>
              <a:t>Фигура человека </a:t>
            </a:r>
            <a:r>
              <a:rPr lang="ru-RU" sz="2400" b="1" dirty="0"/>
              <a:t>из </a:t>
            </a:r>
            <a:r>
              <a:rPr lang="ru-RU" sz="2400" b="1" dirty="0" smtClean="0"/>
              <a:t>ваты</a:t>
            </a:r>
          </a:p>
          <a:p>
            <a:endParaRPr lang="ru-RU" b="1" dirty="0"/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  Понятия «пропорции» и «характер». 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 </a:t>
            </a:r>
            <a:r>
              <a:rPr lang="ru-RU" sz="2400" dirty="0" smtClean="0"/>
              <a:t>Настроение и художественный образ игрушки, как её неотъемлемая часть.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 </a:t>
            </a:r>
            <a:r>
              <a:rPr lang="ru-RU" sz="2400" dirty="0" smtClean="0"/>
              <a:t> Схема и разработка</a:t>
            </a:r>
            <a:r>
              <a:rPr lang="ru-RU" sz="2400" dirty="0"/>
              <a:t>.</a:t>
            </a:r>
            <a:r>
              <a:rPr lang="ru-RU" sz="2400" dirty="0" smtClean="0"/>
              <a:t> </a:t>
            </a:r>
          </a:p>
          <a:p>
            <a:r>
              <a:rPr lang="ru-RU" sz="2400" dirty="0" smtClean="0"/>
              <a:t>каркаса из проволоки.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 </a:t>
            </a:r>
            <a:r>
              <a:rPr lang="en-US" sz="2400" dirty="0" smtClean="0"/>
              <a:t> </a:t>
            </a:r>
            <a:r>
              <a:rPr lang="ru-RU" sz="2400" dirty="0" smtClean="0"/>
              <a:t>Способы накрутки ваты на </a:t>
            </a:r>
          </a:p>
          <a:p>
            <a:r>
              <a:rPr lang="ru-RU" sz="2400" dirty="0" smtClean="0"/>
              <a:t> каркас.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 </a:t>
            </a:r>
            <a:r>
              <a:rPr lang="ru-RU" sz="2400" dirty="0" smtClean="0"/>
              <a:t> Лицо для ватной игрушки. 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 </a:t>
            </a:r>
            <a:r>
              <a:rPr lang="en-US" sz="2400" dirty="0" smtClean="0"/>
              <a:t> </a:t>
            </a:r>
            <a:r>
              <a:rPr lang="ru-RU" sz="2400" dirty="0" smtClean="0"/>
              <a:t>Роспись лица.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 </a:t>
            </a:r>
            <a:r>
              <a:rPr lang="en-US" sz="2400" dirty="0" smtClean="0"/>
              <a:t> </a:t>
            </a:r>
            <a:r>
              <a:rPr lang="ru-RU" sz="2400" dirty="0" smtClean="0"/>
              <a:t>Фигурка человека по </a:t>
            </a:r>
          </a:p>
          <a:p>
            <a:r>
              <a:rPr lang="ru-RU" sz="2400" dirty="0" smtClean="0"/>
              <a:t>заданному образу.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14610" y="357166"/>
            <a:ext cx="6529390" cy="71438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   Итоги каждого уровня</a:t>
            </a:r>
          </a:p>
        </p:txBody>
      </p:sp>
      <p:pic>
        <p:nvPicPr>
          <p:cNvPr id="185346" name="Picture 2" descr="https://static.tildacdn.com/tild6164-6236-4738-a431-326664653762/pho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000108"/>
            <a:ext cx="1214414" cy="1214414"/>
          </a:xfrm>
          <a:prstGeom prst="rect">
            <a:avLst/>
          </a:prstGeom>
          <a:noFill/>
        </p:spPr>
      </p:pic>
      <p:sp>
        <p:nvSpPr>
          <p:cNvPr id="272388" name="AutoShape 4" descr="https://thumb.tildacdn.com/tild3763-6330-4637-b061-353037376265/-/resize/760x/-/format/webp/__2021_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238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2214554"/>
            <a:ext cx="5572164" cy="3752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143108" y="1214422"/>
            <a:ext cx="62151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 итогам выполнения всех работ каждого уровня выдается сертификат: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0232" y="714356"/>
            <a:ext cx="6529390" cy="85725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Материалы, необходимые для обучения в проекте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endParaRPr lang="ru-RU" sz="2800" dirty="0"/>
          </a:p>
        </p:txBody>
      </p:sp>
      <p:pic>
        <p:nvPicPr>
          <p:cNvPr id="185346" name="Picture 2" descr="https://static.tildacdn.com/tild6164-6236-4738-a431-326664653762/pho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000108"/>
            <a:ext cx="1214414" cy="121441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85918" y="1857364"/>
            <a:ext cx="700092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dirty="0"/>
              <a:t>  Вата</a:t>
            </a:r>
            <a:r>
              <a:rPr lang="en-US" sz="2400" dirty="0"/>
              <a:t> </a:t>
            </a:r>
            <a:r>
              <a:rPr lang="ru-RU" sz="2400" dirty="0" smtClean="0"/>
              <a:t>(</a:t>
            </a:r>
            <a:r>
              <a:rPr lang="en-US" sz="2000" dirty="0" err="1" smtClean="0"/>
              <a:t>Matopat</a:t>
            </a:r>
            <a:r>
              <a:rPr lang="en-US" sz="2400" dirty="0" smtClean="0"/>
              <a:t> </a:t>
            </a:r>
            <a:r>
              <a:rPr lang="ru-RU" sz="2400" dirty="0" smtClean="0"/>
              <a:t>зигзаг)</a:t>
            </a:r>
            <a:endParaRPr lang="ru-RU" sz="2400" dirty="0"/>
          </a:p>
          <a:p>
            <a:pPr>
              <a:buFont typeface="Wingdings" pitchFamily="2" charset="2"/>
              <a:buChar char="§"/>
            </a:pPr>
            <a:r>
              <a:rPr lang="ru-RU" sz="2400" dirty="0"/>
              <a:t>  Картофельный крахмал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  Проволока медная сечением </a:t>
            </a:r>
            <a:r>
              <a:rPr lang="ru-RU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0,8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  Кусачки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/>
              <a:t> </a:t>
            </a:r>
            <a:r>
              <a:rPr lang="ru-RU" sz="2400" dirty="0" smtClean="0"/>
              <a:t> Ножницы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  Нитки белые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  Линейка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/>
              <a:t> </a:t>
            </a:r>
            <a:r>
              <a:rPr lang="ru-RU" sz="2400" dirty="0" smtClean="0"/>
              <a:t> Кисти синтетические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/>
              <a:t> </a:t>
            </a:r>
            <a:r>
              <a:rPr lang="ru-RU" sz="2400" dirty="0" smtClean="0"/>
              <a:t> Краски акриловые, акварельные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/>
              <a:t> </a:t>
            </a:r>
            <a:r>
              <a:rPr lang="ru-RU" sz="2400" dirty="0" smtClean="0"/>
              <a:t> Фольга</a:t>
            </a:r>
          </a:p>
          <a:p>
            <a:pPr>
              <a:buFont typeface="Wingdings" pitchFamily="2" charset="2"/>
              <a:buChar char="§"/>
            </a:pPr>
            <a:endParaRPr lang="ru-RU" sz="2000" dirty="0"/>
          </a:p>
        </p:txBody>
      </p:sp>
      <p:pic>
        <p:nvPicPr>
          <p:cNvPr id="276483" name="Picture 3" descr="краски, палитра красок, кисти для рисования - download free render Pencils  and paints on Artage.i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3643314"/>
            <a:ext cx="2362200" cy="1933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250</TotalTime>
  <Words>317</Words>
  <Application>Microsoft Office PowerPoint</Application>
  <PresentationFormat>Экран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Всероссийский проект                   «Мануфактура ватной игрушки для сохранения национальных традиций» </vt:lpstr>
      <vt:lpstr>Проект " Мануфактура ватной игрушки для сохранения национальных традиций», поддержанный Фондом Президентских Грантов приглашает на бесплатное обучение:  </vt:lpstr>
      <vt:lpstr>О проекте:  </vt:lpstr>
      <vt:lpstr>Программа обучения:</vt:lpstr>
      <vt:lpstr>Базовый уровень обучения:</vt:lpstr>
      <vt:lpstr>Расширенный уровень обучения:</vt:lpstr>
      <vt:lpstr>Продвинутый уровень обучения:</vt:lpstr>
      <vt:lpstr>   Итоги каждого уровня</vt:lpstr>
      <vt:lpstr>Материалы, необходимые для обучения в проекте:</vt:lpstr>
      <vt:lpstr>   Заявка на участие в проекте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Svetlana</cp:lastModifiedBy>
  <cp:revision>24</cp:revision>
  <dcterms:created xsi:type="dcterms:W3CDTF">2021-10-07T12:59:49Z</dcterms:created>
  <dcterms:modified xsi:type="dcterms:W3CDTF">2022-03-16T04:37:49Z</dcterms:modified>
</cp:coreProperties>
</file>